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401" r:id="rId2"/>
    <p:sldId id="403" r:id="rId3"/>
    <p:sldId id="402" r:id="rId4"/>
  </p:sldIdLst>
  <p:sldSz cx="73152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0"/>
    <p:restoredTop sz="86376"/>
  </p:normalViewPr>
  <p:slideViewPr>
    <p:cSldViewPr snapToGrid="0" snapToObjects="1">
      <p:cViewPr>
        <p:scale>
          <a:sx n="150" d="100"/>
          <a:sy n="150" d="100"/>
        </p:scale>
        <p:origin x="1064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7B469-3DE6-4B4D-A00B-6005EF58CAA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57400" y="1143000"/>
            <a:ext cx="2743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A3B32-0A17-A74B-8CAF-FB2160A02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3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panel sources:</a:t>
            </a:r>
          </a:p>
          <a:p>
            <a:r>
              <a:rPr lang="en-US" dirty="0"/>
              <a:t>A. Copied from CEIRR_Project3_May162022.pptx</a:t>
            </a:r>
          </a:p>
          <a:p>
            <a:r>
              <a:rPr lang="en-US" dirty="0"/>
              <a:t>B. Copied from CEIRR_Project3_May162022.pptx</a:t>
            </a:r>
          </a:p>
          <a:p>
            <a:r>
              <a:rPr lang="en-US" dirty="0"/>
              <a:t>C. Exported into `</a:t>
            </a:r>
            <a:r>
              <a:rPr lang="en-US" dirty="0" err="1"/>
              <a:t>draft_manuscript_figures</a:t>
            </a:r>
            <a:r>
              <a:rPr lang="en-US" dirty="0"/>
              <a:t>` by `Fonville_2016/R/Fonville_2016_analysis.Rmd`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D. Exported into `</a:t>
            </a:r>
            <a:r>
              <a:rPr lang="en-US" dirty="0" err="1"/>
              <a:t>draft_manuscript_figures</a:t>
            </a:r>
            <a:r>
              <a:rPr lang="en-US" dirty="0"/>
              <a:t>` by `Fonville_2016/R/Fonville_2016_analysis.Rmd`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F. Copied from CEIRR_Project3_May162022.pptx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G. Exported by `Fonville_2016/R/Fonville_2016_analysis.Rmd` into `Fonville_2016/plots/`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 Exported into `</a:t>
            </a:r>
            <a:r>
              <a:rPr lang="en-US" dirty="0" err="1"/>
              <a:t>draft_manuscript_figures</a:t>
            </a:r>
            <a:r>
              <a:rPr lang="en-US" dirty="0"/>
              <a:t>` by `Fonville_2016/R/Fonville_2016_analysis.Rmd`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A3B32-0A17-A74B-8CAF-FB2160A02B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8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57400" y="1143000"/>
            <a:ext cx="2743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A3B32-0A17-A74B-8CAF-FB2160A02B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1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346836"/>
            <a:ext cx="6217920" cy="286512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322446"/>
            <a:ext cx="5486400" cy="1986915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9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1" y="438151"/>
            <a:ext cx="1577340" cy="69742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1" y="438151"/>
            <a:ext cx="4640580" cy="69742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4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1" y="2051689"/>
            <a:ext cx="6309360" cy="342328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1" y="5507360"/>
            <a:ext cx="6309360" cy="180022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6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190750"/>
            <a:ext cx="310896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190750"/>
            <a:ext cx="310896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6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38154"/>
            <a:ext cx="6309360" cy="1590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017396"/>
            <a:ext cx="3094672" cy="98869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006090"/>
            <a:ext cx="3094672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2" y="2017396"/>
            <a:ext cx="3109913" cy="98869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2" y="3006090"/>
            <a:ext cx="310991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3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8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48640"/>
            <a:ext cx="2359342" cy="19202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184914"/>
            <a:ext cx="3703320" cy="584835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468881"/>
            <a:ext cx="2359342" cy="457390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48640"/>
            <a:ext cx="2359342" cy="192024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184914"/>
            <a:ext cx="3703320" cy="584835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468881"/>
            <a:ext cx="2359342" cy="457390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7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438154"/>
            <a:ext cx="630936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190750"/>
            <a:ext cx="63093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627624"/>
            <a:ext cx="16459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7627624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7627624"/>
            <a:ext cx="16459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10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A0FD5E46-BB93-C746-63C5-4D25F2E1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8115"/>
            <a:ext cx="7315200" cy="3657600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9E9566-B8AB-1D95-3B53-A4D5CB98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27" y="8682"/>
            <a:ext cx="3200400" cy="2252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4BB5B-0E8B-8732-8501-67E3EE78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800" y="-2702116"/>
            <a:ext cx="14020800" cy="1767417"/>
          </a:xfrm>
        </p:spPr>
        <p:txBody>
          <a:bodyPr/>
          <a:lstStyle/>
          <a:p>
            <a:r>
              <a:rPr lang="en-US" dirty="0"/>
              <a:t>Fig. 1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F1DEEC0-087C-FB1E-6493-F4D8576E78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59" b="40591"/>
          <a:stretch/>
        </p:blipFill>
        <p:spPr>
          <a:xfrm>
            <a:off x="5582264" y="-192518"/>
            <a:ext cx="1921986" cy="1653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2802C-8497-D428-1E07-502D510CE4F1}"/>
              </a:ext>
            </a:extLst>
          </p:cNvPr>
          <p:cNvSpPr txBox="1"/>
          <p:nvPr/>
        </p:nvSpPr>
        <p:spPr>
          <a:xfrm>
            <a:off x="-36325" y="285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7C45A-4E1B-130E-036D-A7491B89E733}"/>
              </a:ext>
            </a:extLst>
          </p:cNvPr>
          <p:cNvSpPr txBox="1"/>
          <p:nvPr/>
        </p:nvSpPr>
        <p:spPr>
          <a:xfrm>
            <a:off x="2129374" y="13003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B.</a:t>
            </a:r>
          </a:p>
        </p:txBody>
      </p:sp>
      <p:pic>
        <p:nvPicPr>
          <p:cNvPr id="37" name="Picture 3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AEF5E5A-8916-6AE9-41A0-2DFCDE6C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243" y="10764345"/>
            <a:ext cx="9144000" cy="9144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FA76446-6063-1727-B5BA-0FC80779A869}"/>
              </a:ext>
            </a:extLst>
          </p:cNvPr>
          <p:cNvSpPr/>
          <p:nvPr/>
        </p:nvSpPr>
        <p:spPr>
          <a:xfrm>
            <a:off x="8765357" y="-1044659"/>
            <a:ext cx="11508461" cy="6133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Ferret distances systematically overestimate human distances: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primary antisera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(infection)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(vaccination)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x: ferret distances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y: individual distance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Violins or scatter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A97FC0-F34C-B822-DCE2-3BEC12A2B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351" y="2238419"/>
            <a:ext cx="3039603" cy="9572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A9BAE2-BB05-902D-7C8D-9482061FE368}"/>
              </a:ext>
            </a:extLst>
          </p:cNvPr>
          <p:cNvSpPr txBox="1"/>
          <p:nvPr/>
        </p:nvSpPr>
        <p:spPr>
          <a:xfrm>
            <a:off x="3231220" y="2233331"/>
            <a:ext cx="344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BB2B27-EBCD-6E15-4BFB-96A97B535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418" y="3067042"/>
            <a:ext cx="3990796" cy="157346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EE45135-4C8D-5E3D-7202-C13AF799D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5" y="2240202"/>
            <a:ext cx="3200400" cy="2400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880125-C331-D96E-0E05-80DE5436B157}"/>
              </a:ext>
            </a:extLst>
          </p:cNvPr>
          <p:cNvSpPr txBox="1"/>
          <p:nvPr/>
        </p:nvSpPr>
        <p:spPr>
          <a:xfrm>
            <a:off x="5297702" y="285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D8034-42E8-9BBF-5318-63E11572A26A}"/>
              </a:ext>
            </a:extLst>
          </p:cNvPr>
          <p:cNvSpPr txBox="1"/>
          <p:nvPr/>
        </p:nvSpPr>
        <p:spPr>
          <a:xfrm>
            <a:off x="-63975" y="22614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6AA59-9077-827E-2C71-CC692DB2E835}"/>
              </a:ext>
            </a:extLst>
          </p:cNvPr>
          <p:cNvSpPr txBox="1"/>
          <p:nvPr/>
        </p:nvSpPr>
        <p:spPr>
          <a:xfrm>
            <a:off x="5570935" y="84518"/>
            <a:ext cx="914033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individual 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B9ECD-D20E-CB76-071D-CFC8E8A3B302}"/>
              </a:ext>
            </a:extLst>
          </p:cNvPr>
          <p:cNvSpPr txBox="1"/>
          <p:nvPr/>
        </p:nvSpPr>
        <p:spPr>
          <a:xfrm>
            <a:off x="5940032" y="301268"/>
            <a:ext cx="13293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log2 titer to homologous strain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F066D5-259F-1D35-F334-8920754DEC91}"/>
              </a:ext>
            </a:extLst>
          </p:cNvPr>
          <p:cNvSpPr txBox="1"/>
          <p:nvPr/>
        </p:nvSpPr>
        <p:spPr>
          <a:xfrm>
            <a:off x="5940032" y="717492"/>
            <a:ext cx="132937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log2 titer to test strain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E559A-992C-CD92-F17D-27F34CAB7B63}"/>
              </a:ext>
            </a:extLst>
          </p:cNvPr>
          <p:cNvSpPr txBox="1"/>
          <p:nvPr/>
        </p:nvSpPr>
        <p:spPr>
          <a:xfrm>
            <a:off x="5468179" y="1277920"/>
            <a:ext cx="755335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ferret distance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9DBDC4E-D759-A555-D6CB-64C4C98169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85" y="-10686"/>
            <a:ext cx="2155008" cy="17674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96C331-1D3E-54C2-0FF9-7555FC9F011C}"/>
              </a:ext>
            </a:extLst>
          </p:cNvPr>
          <p:cNvSpPr txBox="1"/>
          <p:nvPr/>
        </p:nvSpPr>
        <p:spPr>
          <a:xfrm>
            <a:off x="5922121" y="927039"/>
            <a:ext cx="182353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log2 titer 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  homologous log2 titer – </a:t>
            </a:r>
          </a:p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   ferret distance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84D9CD-146D-3D0B-CD3E-C895BD624ED1}"/>
              </a:ext>
            </a:extLst>
          </p:cNvPr>
          <p:cNvSpPr txBox="1"/>
          <p:nvPr/>
        </p:nvSpPr>
        <p:spPr>
          <a:xfrm>
            <a:off x="3231220" y="2958399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BCD3D-72D1-5F37-6435-9F907AD640D7}"/>
              </a:ext>
            </a:extLst>
          </p:cNvPr>
          <p:cNvSpPr txBox="1"/>
          <p:nvPr/>
        </p:nvSpPr>
        <p:spPr>
          <a:xfrm rot="16200000">
            <a:off x="3329960" y="2589024"/>
            <a:ext cx="5293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log2 titer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A788F-D4F2-6F8D-8CCA-61B978753DCE}"/>
              </a:ext>
            </a:extLst>
          </p:cNvPr>
          <p:cNvSpPr txBox="1"/>
          <p:nvPr/>
        </p:nvSpPr>
        <p:spPr>
          <a:xfrm>
            <a:off x="-57135" y="449572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A56906-BBD3-979A-EFDB-1742BC6EFC9F}"/>
              </a:ext>
            </a:extLst>
          </p:cNvPr>
          <p:cNvSpPr txBox="1"/>
          <p:nvPr/>
        </p:nvSpPr>
        <p:spPr>
          <a:xfrm>
            <a:off x="2578680" y="1277920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 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865A84-DAA4-FDC4-8543-726B84F89E5B}"/>
              </a:ext>
            </a:extLst>
          </p:cNvPr>
          <p:cNvSpPr txBox="1"/>
          <p:nvPr/>
        </p:nvSpPr>
        <p:spPr>
          <a:xfrm>
            <a:off x="355044" y="2516992"/>
            <a:ext cx="4683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 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7483F1-3D25-28C5-246D-5730F03DE40C}"/>
              </a:ext>
            </a:extLst>
          </p:cNvPr>
          <p:cNvSpPr txBox="1"/>
          <p:nvPr/>
        </p:nvSpPr>
        <p:spPr>
          <a:xfrm>
            <a:off x="2653825" y="2499415"/>
            <a:ext cx="5549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future  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54E79A-DAD2-944A-062B-FFA6096CBA69}"/>
              </a:ext>
            </a:extLst>
          </p:cNvPr>
          <p:cNvSpPr txBox="1"/>
          <p:nvPr/>
        </p:nvSpPr>
        <p:spPr>
          <a:xfrm>
            <a:off x="4688334" y="1277920"/>
            <a:ext cx="55496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future  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AF8DA7-61B3-DB90-5752-B02078E1EDD7}"/>
              </a:ext>
            </a:extLst>
          </p:cNvPr>
          <p:cNvSpPr txBox="1"/>
          <p:nvPr/>
        </p:nvSpPr>
        <p:spPr>
          <a:xfrm>
            <a:off x="3963045" y="1277373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7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infection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15D255-985E-E188-FC94-9D5E1C2E5BEF}"/>
              </a:ext>
            </a:extLst>
          </p:cNvPr>
          <p:cNvSpPr txBox="1"/>
          <p:nvPr/>
        </p:nvSpPr>
        <p:spPr>
          <a:xfrm>
            <a:off x="1906119" y="2499415"/>
            <a:ext cx="6431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700" baseline="30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infection</a:t>
            </a:r>
          </a:p>
        </p:txBody>
      </p:sp>
    </p:spTree>
    <p:extLst>
      <p:ext uri="{BB962C8B-B14F-4D97-AF65-F5344CB8AC3E}">
        <p14:creationId xmlns:p14="http://schemas.microsoft.com/office/powerpoint/2010/main" val="382492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BB5B-0E8B-8732-8501-67E3EE78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800" y="-2204875"/>
            <a:ext cx="14020800" cy="1767417"/>
          </a:xfrm>
        </p:spPr>
        <p:txBody>
          <a:bodyPr/>
          <a:lstStyle/>
          <a:p>
            <a:r>
              <a:rPr lang="en-US" dirty="0"/>
              <a:t>Fig. 1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F1DEEC0-087C-FB1E-6493-F4D8576E7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9" b="40591"/>
          <a:stretch/>
        </p:blipFill>
        <p:spPr>
          <a:xfrm>
            <a:off x="247521" y="1762187"/>
            <a:ext cx="2499139" cy="2150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2802C-8497-D428-1E07-502D510CE4F1}"/>
              </a:ext>
            </a:extLst>
          </p:cNvPr>
          <p:cNvSpPr txBox="1"/>
          <p:nvPr/>
        </p:nvSpPr>
        <p:spPr>
          <a:xfrm>
            <a:off x="-12516" y="-458557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7C45A-4E1B-130E-036D-A7491B89E733}"/>
              </a:ext>
            </a:extLst>
          </p:cNvPr>
          <p:cNvSpPr txBox="1"/>
          <p:nvPr/>
        </p:nvSpPr>
        <p:spPr>
          <a:xfrm>
            <a:off x="-5350" y="2022036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B.</a:t>
            </a:r>
          </a:p>
        </p:txBody>
      </p:sp>
      <p:pic>
        <p:nvPicPr>
          <p:cNvPr id="37" name="Picture 3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AEF5E5A-8916-6AE9-41A0-2DFCDE6C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243" y="10764345"/>
            <a:ext cx="9144000" cy="914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B92018-73B7-A512-9B5B-856735CE0AC4}"/>
              </a:ext>
            </a:extLst>
          </p:cNvPr>
          <p:cNvSpPr txBox="1"/>
          <p:nvPr/>
        </p:nvSpPr>
        <p:spPr>
          <a:xfrm>
            <a:off x="-483068" y="-429244"/>
            <a:ext cx="443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A76446-6063-1727-B5BA-0FC80779A869}"/>
              </a:ext>
            </a:extLst>
          </p:cNvPr>
          <p:cNvSpPr/>
          <p:nvPr/>
        </p:nvSpPr>
        <p:spPr>
          <a:xfrm>
            <a:off x="8765357" y="-1044659"/>
            <a:ext cx="11508461" cy="6133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Ferret distances systematically overestimate human distances: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primary antisera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(infection)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(vaccination)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x: ferret distances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y: individual distance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Violins or scatter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A788F-D4F2-6F8D-8CCA-61B978753DCE}"/>
              </a:ext>
            </a:extLst>
          </p:cNvPr>
          <p:cNvSpPr txBox="1"/>
          <p:nvPr/>
        </p:nvSpPr>
        <p:spPr>
          <a:xfrm>
            <a:off x="-61570" y="436229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A97FC0-F34C-B822-DCE2-3BEC12A2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17" y="1746190"/>
            <a:ext cx="3357910" cy="10575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A9BAE2-BB05-902D-7C8D-9482061FE368}"/>
              </a:ext>
            </a:extLst>
          </p:cNvPr>
          <p:cNvSpPr txBox="1"/>
          <p:nvPr/>
        </p:nvSpPr>
        <p:spPr>
          <a:xfrm>
            <a:off x="2920296" y="1671354"/>
            <a:ext cx="37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BB2B27-EBCD-6E15-4BFB-96A97B5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982" y="2540883"/>
            <a:ext cx="4408713" cy="20574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EE45135-4C8D-5E3D-7202-C13AF799D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546" y="-409852"/>
            <a:ext cx="2743200" cy="2057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1D8034-42E8-9BBF-5318-63E11572A26A}"/>
              </a:ext>
            </a:extLst>
          </p:cNvPr>
          <p:cNvSpPr txBox="1"/>
          <p:nvPr/>
        </p:nvSpPr>
        <p:spPr>
          <a:xfrm>
            <a:off x="-1479564" y="19669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9DBDC4E-D759-A555-D6CB-64C4C9816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16" y="-203528"/>
            <a:ext cx="1961327" cy="16085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84D9CD-146D-3D0B-CD3E-C895BD624ED1}"/>
              </a:ext>
            </a:extLst>
          </p:cNvPr>
          <p:cNvSpPr txBox="1"/>
          <p:nvPr/>
        </p:nvSpPr>
        <p:spPr>
          <a:xfrm>
            <a:off x="2791430" y="2465742"/>
            <a:ext cx="43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G.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9E9566-B8AB-1D95-3B53-A4D5CB982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2761" y="-454660"/>
            <a:ext cx="2743200" cy="20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880125-C331-D96E-0E05-80DE5436B157}"/>
              </a:ext>
            </a:extLst>
          </p:cNvPr>
          <p:cNvSpPr txBox="1"/>
          <p:nvPr/>
        </p:nvSpPr>
        <p:spPr>
          <a:xfrm>
            <a:off x="1774647" y="-4585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1FFE0-2FDC-EC6E-7CCB-6D91F346E7F6}"/>
              </a:ext>
            </a:extLst>
          </p:cNvPr>
          <p:cNvSpPr txBox="1"/>
          <p:nvPr/>
        </p:nvSpPr>
        <p:spPr>
          <a:xfrm>
            <a:off x="4499150" y="-4657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F450196-F454-965D-D19B-8792759E2A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454" y="4709299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2EAC1BE-1453-188F-593F-D3CD73F9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70400" y="-457200"/>
            <a:ext cx="9144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4BB5B-0E8B-8732-8501-67E3EE78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800" y="-2702116"/>
            <a:ext cx="14020800" cy="1767417"/>
          </a:xfrm>
        </p:spPr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2802C-8497-D428-1E07-502D510CE4F1}"/>
              </a:ext>
            </a:extLst>
          </p:cNvPr>
          <p:cNvSpPr txBox="1"/>
          <p:nvPr/>
        </p:nvSpPr>
        <p:spPr>
          <a:xfrm>
            <a:off x="-3954066" y="16355"/>
            <a:ext cx="4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7C45A-4E1B-130E-036D-A7491B89E733}"/>
              </a:ext>
            </a:extLst>
          </p:cNvPr>
          <p:cNvSpPr txBox="1"/>
          <p:nvPr/>
        </p:nvSpPr>
        <p:spPr>
          <a:xfrm>
            <a:off x="-3941584" y="2623139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80125-C331-D96E-0E05-80DE5436B157}"/>
              </a:ext>
            </a:extLst>
          </p:cNvPr>
          <p:cNvSpPr txBox="1"/>
          <p:nvPr/>
        </p:nvSpPr>
        <p:spPr>
          <a:xfrm>
            <a:off x="-3939448" y="565497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93154-6A68-8EB8-FE53-B84B51516ED5}"/>
              </a:ext>
            </a:extLst>
          </p:cNvPr>
          <p:cNvSpPr txBox="1"/>
          <p:nvPr/>
        </p:nvSpPr>
        <p:spPr>
          <a:xfrm>
            <a:off x="-404608" y="7997"/>
            <a:ext cx="443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77C25-B38F-C20E-ED98-3EC4F9EFCACE}"/>
              </a:ext>
            </a:extLst>
          </p:cNvPr>
          <p:cNvSpPr txBox="1"/>
          <p:nvPr/>
        </p:nvSpPr>
        <p:spPr>
          <a:xfrm flipH="1">
            <a:off x="-362587" y="2623139"/>
            <a:ext cx="5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0D42E-6615-1FEA-54E8-29541B54A1FD}"/>
              </a:ext>
            </a:extLst>
          </p:cNvPr>
          <p:cNvSpPr txBox="1"/>
          <p:nvPr/>
        </p:nvSpPr>
        <p:spPr>
          <a:xfrm>
            <a:off x="-362587" y="5654970"/>
            <a:ext cx="3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B5161C-E368-AA71-EBA0-4D248673B2EF}"/>
              </a:ext>
            </a:extLst>
          </p:cNvPr>
          <p:cNvSpPr/>
          <p:nvPr/>
        </p:nvSpPr>
        <p:spPr>
          <a:xfrm>
            <a:off x="5747965" y="7996"/>
            <a:ext cx="4733768" cy="3158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Fraction of individuals with individual distances &gt;2 units from adjusted ferret distance.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3F5EF-7402-6F4C-04BB-28A674C4ED37}"/>
              </a:ext>
            </a:extLst>
          </p:cNvPr>
          <p:cNvSpPr/>
          <p:nvPr/>
        </p:nvSpPr>
        <p:spPr>
          <a:xfrm>
            <a:off x="7349067" y="2133601"/>
            <a:ext cx="371632" cy="98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child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BFF95-C4D5-A0BC-981E-D0A53FB18AFD}"/>
              </a:ext>
            </a:extLst>
          </p:cNvPr>
          <p:cNvSpPr/>
          <p:nvPr/>
        </p:nvSpPr>
        <p:spPr>
          <a:xfrm>
            <a:off x="7743217" y="1947335"/>
            <a:ext cx="371632" cy="1168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/>
              <a:t>infected adult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54AC91-054F-B32B-CC4F-AEF091C632DD}"/>
              </a:ext>
            </a:extLst>
          </p:cNvPr>
          <p:cNvSpPr/>
          <p:nvPr/>
        </p:nvSpPr>
        <p:spPr>
          <a:xfrm>
            <a:off x="8137368" y="2302935"/>
            <a:ext cx="371632" cy="812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vax adult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767AA1-383F-A693-7E92-9302BC8015BF}"/>
              </a:ext>
            </a:extLst>
          </p:cNvPr>
          <p:cNvSpPr txBox="1"/>
          <p:nvPr/>
        </p:nvSpPr>
        <p:spPr>
          <a:xfrm>
            <a:off x="4932171" y="-238226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9C8417-5CDE-A115-7774-7C07DA2EF65D}"/>
              </a:ext>
            </a:extLst>
          </p:cNvPr>
          <p:cNvSpPr/>
          <p:nvPr/>
        </p:nvSpPr>
        <p:spPr>
          <a:xfrm>
            <a:off x="5489395" y="4050126"/>
            <a:ext cx="4733768" cy="3158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Fraction of distances that are negative, but predicted to </a:t>
            </a:r>
            <a:r>
              <a:rPr lang="en-US" sz="1600">
                <a:solidFill>
                  <a:schemeClr val="tx1"/>
                </a:solidFill>
              </a:rPr>
              <a:t>be positive.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3321C1-2C66-341B-3570-FB0E00E3DD13}"/>
              </a:ext>
            </a:extLst>
          </p:cNvPr>
          <p:cNvSpPr/>
          <p:nvPr/>
        </p:nvSpPr>
        <p:spPr>
          <a:xfrm>
            <a:off x="7090496" y="6175731"/>
            <a:ext cx="371632" cy="98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child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2B299-A854-993B-030D-7E2302C48241}"/>
              </a:ext>
            </a:extLst>
          </p:cNvPr>
          <p:cNvSpPr/>
          <p:nvPr/>
        </p:nvSpPr>
        <p:spPr>
          <a:xfrm>
            <a:off x="7484647" y="5989466"/>
            <a:ext cx="371632" cy="1168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/>
              <a:t>infected adult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23039F-38C1-A461-2FA1-2EC18218555B}"/>
              </a:ext>
            </a:extLst>
          </p:cNvPr>
          <p:cNvSpPr/>
          <p:nvPr/>
        </p:nvSpPr>
        <p:spPr>
          <a:xfrm>
            <a:off x="7878797" y="6345065"/>
            <a:ext cx="371632" cy="812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vax adult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6698EA-E16D-F917-9C2F-5FC2F9222C7E}"/>
              </a:ext>
            </a:extLst>
          </p:cNvPr>
          <p:cNvSpPr txBox="1"/>
          <p:nvPr/>
        </p:nvSpPr>
        <p:spPr>
          <a:xfrm>
            <a:off x="4673600" y="3803906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H.</a:t>
            </a:r>
          </a:p>
        </p:txBody>
      </p:sp>
    </p:spTree>
    <p:extLst>
      <p:ext uri="{BB962C8B-B14F-4D97-AF65-F5344CB8AC3E}">
        <p14:creationId xmlns:p14="http://schemas.microsoft.com/office/powerpoint/2010/main" val="325491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Size" id="{E109759E-E612-F147-BF7D-25EB0FA8D7F9}" vid="{20392960-D3F2-B342-A47B-294608C06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StandardSize</Template>
  <TotalTime>13184</TotalTime>
  <Words>342</Words>
  <Application>Microsoft Macintosh PowerPoint</Application>
  <PresentationFormat>Custom</PresentationFormat>
  <Paragraphs>78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StandardSize</vt:lpstr>
      <vt:lpstr>Fig. 1</vt:lpstr>
      <vt:lpstr>Fig. 1</vt:lpstr>
      <vt:lpstr>Fig.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Ferret-human sera comparison</dc:title>
  <dc:creator>Katelyn Gostic</dc:creator>
  <cp:lastModifiedBy>Katelyn Gostic</cp:lastModifiedBy>
  <cp:revision>13</cp:revision>
  <dcterms:created xsi:type="dcterms:W3CDTF">2022-06-15T15:53:32Z</dcterms:created>
  <dcterms:modified xsi:type="dcterms:W3CDTF">2022-07-15T15:59:55Z</dcterms:modified>
</cp:coreProperties>
</file>